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AF9E-4E24-45D6-BC55-FED63E9AC9E4}" type="datetimeFigureOut">
              <a:rPr lang="hr-HR" smtClean="0"/>
              <a:t>12.12.2017.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094F-DF0E-45E1-836E-5043432B4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08682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AF9E-4E24-45D6-BC55-FED63E9AC9E4}" type="datetimeFigureOut">
              <a:rPr lang="hr-HR" smtClean="0"/>
              <a:t>12.12.2017.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094F-DF0E-45E1-836E-5043432B4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3372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AF9E-4E24-45D6-BC55-FED63E9AC9E4}" type="datetimeFigureOut">
              <a:rPr lang="hr-HR" smtClean="0"/>
              <a:t>12.12.2017.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094F-DF0E-45E1-836E-5043432B4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52417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AF9E-4E24-45D6-BC55-FED63E9AC9E4}" type="datetimeFigureOut">
              <a:rPr lang="hr-HR" smtClean="0"/>
              <a:t>12.12.2017.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094F-DF0E-45E1-836E-5043432B4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4842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AF9E-4E24-45D6-BC55-FED63E9AC9E4}" type="datetimeFigureOut">
              <a:rPr lang="hr-HR" smtClean="0"/>
              <a:t>12.12.2017.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094F-DF0E-45E1-836E-5043432B4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3512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AF9E-4E24-45D6-BC55-FED63E9AC9E4}" type="datetimeFigureOut">
              <a:rPr lang="hr-HR" smtClean="0"/>
              <a:t>12.12.2017.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094F-DF0E-45E1-836E-5043432B4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05597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AF9E-4E24-45D6-BC55-FED63E9AC9E4}" type="datetimeFigureOut">
              <a:rPr lang="hr-HR" smtClean="0"/>
              <a:t>12.12.2017.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094F-DF0E-45E1-836E-5043432B4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12169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AF9E-4E24-45D6-BC55-FED63E9AC9E4}" type="datetimeFigureOut">
              <a:rPr lang="hr-HR" smtClean="0"/>
              <a:t>12.12.2017.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094F-DF0E-45E1-836E-5043432B4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96386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AF9E-4E24-45D6-BC55-FED63E9AC9E4}" type="datetimeFigureOut">
              <a:rPr lang="hr-HR" smtClean="0"/>
              <a:t>12.12.2017.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094F-DF0E-45E1-836E-5043432B4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5431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AF9E-4E24-45D6-BC55-FED63E9AC9E4}" type="datetimeFigureOut">
              <a:rPr lang="hr-HR" smtClean="0"/>
              <a:t>12.12.2017.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094F-DF0E-45E1-836E-5043432B4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654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2AF9E-4E24-45D6-BC55-FED63E9AC9E4}" type="datetimeFigureOut">
              <a:rPr lang="hr-HR" smtClean="0"/>
              <a:t>12.12.2017.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094F-DF0E-45E1-836E-5043432B4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55283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2AF9E-4E24-45D6-BC55-FED63E9AC9E4}" type="datetimeFigureOut">
              <a:rPr lang="hr-HR" smtClean="0"/>
              <a:t>12.12.2017.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9094F-DF0E-45E1-836E-5043432B428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2108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hellenicshippingnews.com/wp-content/uploads/2017/11/ertgrefhgtergf1.pn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clarksons.net/archive/imagelib/2016-09-14_upload_2450437_WSMT_2016_09.pn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8472" y="1995054"/>
            <a:ext cx="9781309" cy="1634837"/>
          </a:xfrm>
        </p:spPr>
        <p:txBody>
          <a:bodyPr>
            <a:normAutofit fontScale="90000"/>
          </a:bodyPr>
          <a:lstStyle/>
          <a:p>
            <a:r>
              <a:rPr lang="hr-HR" b="1" dirty="0">
                <a:solidFill>
                  <a:schemeClr val="accent5">
                    <a:lumMod val="75000"/>
                  </a:schemeClr>
                </a:solidFill>
              </a:rPr>
              <a:t>Svjetska Brodogradnja  </a:t>
            </a:r>
            <a:r>
              <a:rPr lang="hr-HR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hr-HR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hr-HR" b="1" dirty="0" smtClean="0">
                <a:solidFill>
                  <a:schemeClr val="accent5">
                    <a:lumMod val="75000"/>
                  </a:schemeClr>
                </a:solidFill>
              </a:rPr>
              <a:t>u 2016. i 1-9/2017.</a:t>
            </a:r>
            <a:endParaRPr lang="hr-H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70998"/>
            <a:ext cx="9144000" cy="1655762"/>
          </a:xfrm>
        </p:spPr>
        <p:txBody>
          <a:bodyPr/>
          <a:lstStyle/>
          <a:p>
            <a:r>
              <a:rPr lang="hr-HR" dirty="0" smtClean="0"/>
              <a:t>Pripremio:  </a:t>
            </a:r>
            <a:r>
              <a:rPr lang="hr-HR" dirty="0" smtClean="0"/>
              <a:t>Ivo </a:t>
            </a:r>
            <a:r>
              <a:rPr lang="hr-HR" dirty="0" err="1" smtClean="0"/>
              <a:t>Vrandečić</a:t>
            </a:r>
            <a:endParaRPr lang="hr-HR" dirty="0" smtClean="0"/>
          </a:p>
          <a:p>
            <a:r>
              <a:rPr lang="hr-HR" dirty="0" smtClean="0"/>
              <a:t>Prezentacija:  </a:t>
            </a:r>
            <a:r>
              <a:rPr lang="hr-HR" dirty="0" smtClean="0"/>
              <a:t>Antun Čagalj</a:t>
            </a:r>
            <a:endParaRPr lang="hr-HR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0" y="750383"/>
            <a:ext cx="9144000" cy="1064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 smtClean="0"/>
              <a:t>DRUŠTVO INŽENJERA BRODOGRADNJE - SPLIT</a:t>
            </a:r>
            <a:endParaRPr lang="hr-HR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23999" y="5726760"/>
            <a:ext cx="9144000" cy="1064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 smtClean="0"/>
              <a:t>SPLIT prosinac, 2017.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1095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b="12464"/>
          <a:stretch/>
        </p:blipFill>
        <p:spPr bwMode="auto">
          <a:xfrm>
            <a:off x="2069199" y="678513"/>
            <a:ext cx="8053602" cy="550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00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 rotWithShape="1">
          <a:blip r:embed="rId2"/>
          <a:srcRect b="8547"/>
          <a:stretch/>
        </p:blipFill>
        <p:spPr bwMode="auto">
          <a:xfrm>
            <a:off x="1467276" y="796636"/>
            <a:ext cx="9257448" cy="5264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738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74402" y="596828"/>
            <a:ext cx="7843197" cy="5664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814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3125367"/>
              </p:ext>
            </p:extLst>
          </p:nvPr>
        </p:nvGraphicFramePr>
        <p:xfrm>
          <a:off x="1413164" y="1129090"/>
          <a:ext cx="9365672" cy="45998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3891">
                  <a:extLst>
                    <a:ext uri="{9D8B030D-6E8A-4147-A177-3AD203B41FA5}">
                      <a16:colId xmlns:a16="http://schemas.microsoft.com/office/drawing/2014/main" val="1127323635"/>
                    </a:ext>
                  </a:extLst>
                </a:gridCol>
                <a:gridCol w="1440774">
                  <a:extLst>
                    <a:ext uri="{9D8B030D-6E8A-4147-A177-3AD203B41FA5}">
                      <a16:colId xmlns:a16="http://schemas.microsoft.com/office/drawing/2014/main" val="261255184"/>
                    </a:ext>
                  </a:extLst>
                </a:gridCol>
                <a:gridCol w="1518197">
                  <a:extLst>
                    <a:ext uri="{9D8B030D-6E8A-4147-A177-3AD203B41FA5}">
                      <a16:colId xmlns:a16="http://schemas.microsoft.com/office/drawing/2014/main" val="3927337617"/>
                    </a:ext>
                  </a:extLst>
                </a:gridCol>
                <a:gridCol w="564928">
                  <a:extLst>
                    <a:ext uri="{9D8B030D-6E8A-4147-A177-3AD203B41FA5}">
                      <a16:colId xmlns:a16="http://schemas.microsoft.com/office/drawing/2014/main" val="1469825882"/>
                    </a:ext>
                  </a:extLst>
                </a:gridCol>
                <a:gridCol w="1526409">
                  <a:extLst>
                    <a:ext uri="{9D8B030D-6E8A-4147-A177-3AD203B41FA5}">
                      <a16:colId xmlns:a16="http://schemas.microsoft.com/office/drawing/2014/main" val="3433913056"/>
                    </a:ext>
                  </a:extLst>
                </a:gridCol>
                <a:gridCol w="564928">
                  <a:extLst>
                    <a:ext uri="{9D8B030D-6E8A-4147-A177-3AD203B41FA5}">
                      <a16:colId xmlns:a16="http://schemas.microsoft.com/office/drawing/2014/main" val="2112431499"/>
                    </a:ext>
                  </a:extLst>
                </a:gridCol>
                <a:gridCol w="2206545">
                  <a:extLst>
                    <a:ext uri="{9D8B030D-6E8A-4147-A177-3AD203B41FA5}">
                      <a16:colId xmlns:a16="http://schemas.microsoft.com/office/drawing/2014/main" val="2024927138"/>
                    </a:ext>
                  </a:extLst>
                </a:gridCol>
              </a:tblGrid>
              <a:tr h="992039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2400" dirty="0">
                          <a:effectLst/>
                        </a:rPr>
                        <a:t>Pregled ugovorenih brodova po grupacijama u 2016.g.</a:t>
                      </a:r>
                      <a:endParaRPr lang="hr-H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30574156"/>
                  </a:ext>
                </a:extLst>
              </a:tr>
              <a:tr h="712649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1" dirty="0" smtClean="0">
                          <a:effectLst/>
                        </a:rPr>
                        <a:t>Grupacija</a:t>
                      </a:r>
                      <a:r>
                        <a:rPr lang="hr-HR" sz="1800" b="1" dirty="0">
                          <a:effectLst/>
                        </a:rPr>
                        <a:t> 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broj </a:t>
                      </a:r>
                      <a:r>
                        <a:rPr lang="hr-HR" sz="1800" b="1" dirty="0" smtClean="0">
                          <a:effectLst/>
                        </a:rPr>
                        <a:t>brodova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 smtClean="0">
                          <a:effectLst/>
                        </a:rPr>
                        <a:t>CGT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 smtClean="0">
                          <a:effectLst/>
                        </a:rPr>
                        <a:t>Vrijednost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Prosječna veličina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broda u </a:t>
                      </a:r>
                      <a:r>
                        <a:rPr lang="hr-HR" sz="1800" b="1" dirty="0" smtClean="0">
                          <a:effectLst/>
                        </a:rPr>
                        <a:t>CGT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55084038"/>
                  </a:ext>
                </a:extLst>
              </a:tr>
              <a:tr h="425159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miliona </a:t>
                      </a:r>
                      <a:r>
                        <a:rPr lang="hr-HR" sz="1800" b="1" dirty="0" smtClean="0">
                          <a:effectLst/>
                        </a:rPr>
                        <a:t>CGT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</a:rPr>
                        <a:t>%</a:t>
                      </a:r>
                      <a:endParaRPr lang="hr-H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</a:rPr>
                        <a:t>miljardi USD</a:t>
                      </a:r>
                      <a:endParaRPr lang="hr-H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%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54996074"/>
                  </a:ext>
                </a:extLst>
              </a:tr>
              <a:tr h="4049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Kina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215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3,305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30,9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3,9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11,1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15.372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8494241"/>
                  </a:ext>
                </a:extLst>
              </a:tr>
              <a:tr h="4049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Južna Koreja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73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2,067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19,3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7,4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21,1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28.315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5968862"/>
                  </a:ext>
                </a:extLst>
              </a:tr>
              <a:tr h="4049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Japan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152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1,513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14,2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2,9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8,3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9.954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36460721"/>
                  </a:ext>
                </a:extLst>
              </a:tr>
              <a:tr h="4049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Europa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205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2,890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27,0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18,0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51,4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14.097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47069335"/>
                  </a:ext>
                </a:extLst>
              </a:tr>
              <a:tr h="4251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Ostali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153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0,916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8,6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2,8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8,0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5987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5891197"/>
                  </a:ext>
                </a:extLst>
              </a:tr>
              <a:tr h="4251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Ukupno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</a:rPr>
                        <a:t>798</a:t>
                      </a:r>
                      <a:endParaRPr lang="hr-H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</a:rPr>
                        <a:t>10,689</a:t>
                      </a:r>
                      <a:endParaRPr lang="hr-H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</a:rPr>
                        <a:t>100</a:t>
                      </a:r>
                      <a:endParaRPr lang="hr-H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</a:rPr>
                        <a:t>35,0</a:t>
                      </a:r>
                      <a:endParaRPr lang="hr-H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</a:rPr>
                        <a:t>100</a:t>
                      </a:r>
                      <a:endParaRPr lang="hr-H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13.395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1118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844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b="49038"/>
          <a:stretch/>
        </p:blipFill>
        <p:spPr bwMode="auto">
          <a:xfrm>
            <a:off x="2640315" y="443346"/>
            <a:ext cx="6911370" cy="5971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416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 rotWithShape="1">
          <a:blip r:embed="rId2"/>
          <a:srcRect t="50258"/>
          <a:stretch/>
        </p:blipFill>
        <p:spPr bwMode="auto">
          <a:xfrm>
            <a:off x="2750639" y="1033255"/>
            <a:ext cx="6690722" cy="5339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 rotWithShape="1">
          <a:blip r:embed="rId2"/>
          <a:srcRect b="95132"/>
          <a:stretch/>
        </p:blipFill>
        <p:spPr bwMode="auto">
          <a:xfrm>
            <a:off x="2750639" y="297361"/>
            <a:ext cx="6690722" cy="73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1581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07472" y="831273"/>
            <a:ext cx="10515600" cy="508461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r-HR" dirty="0"/>
              <a:t>Prema izvještaju Jadranbroda o stanju tržišta koncem rujna 2017.  i članku  „S. Korea </a:t>
            </a:r>
            <a:r>
              <a:rPr lang="hr-HR" dirty="0" err="1"/>
              <a:t>maintains</a:t>
            </a:r>
            <a:r>
              <a:rPr lang="hr-HR" dirty="0"/>
              <a:t> top spot </a:t>
            </a:r>
            <a:r>
              <a:rPr lang="hr-HR" dirty="0" err="1"/>
              <a:t>in</a:t>
            </a:r>
            <a:r>
              <a:rPr lang="hr-HR" dirty="0"/>
              <a:t> global </a:t>
            </a:r>
            <a:r>
              <a:rPr lang="hr-HR" dirty="0" err="1"/>
              <a:t>shipbuilding</a:t>
            </a:r>
            <a:r>
              <a:rPr lang="hr-HR" dirty="0"/>
              <a:t> </a:t>
            </a:r>
            <a:r>
              <a:rPr lang="hr-HR" dirty="0" err="1"/>
              <a:t>orders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Sept</a:t>
            </a:r>
            <a:r>
              <a:rPr lang="hr-HR" dirty="0"/>
              <a:t>.“  Objavljenim u </a:t>
            </a:r>
            <a:r>
              <a:rPr lang="hr-HR" dirty="0" err="1"/>
              <a:t>Hellenic</a:t>
            </a:r>
            <a:r>
              <a:rPr lang="hr-HR" dirty="0"/>
              <a:t> </a:t>
            </a:r>
            <a:r>
              <a:rPr lang="hr-HR" dirty="0" err="1"/>
              <a:t>Shiping</a:t>
            </a:r>
            <a:r>
              <a:rPr lang="hr-HR" dirty="0"/>
              <a:t> News 12/10/2017. </a:t>
            </a:r>
          </a:p>
          <a:p>
            <a:pPr marL="0" indent="0">
              <a:buNone/>
            </a:pPr>
            <a:r>
              <a:rPr lang="hr-HR" dirty="0"/>
              <a:t> </a:t>
            </a:r>
          </a:p>
          <a:p>
            <a:pPr marL="0" indent="0">
              <a:buNone/>
            </a:pPr>
            <a:r>
              <a:rPr lang="hr-HR" dirty="0"/>
              <a:t>Ugovoreno je 571 brodova sa  15,9 m CGT  i vrijednosti  44,1 </a:t>
            </a:r>
            <a:r>
              <a:rPr lang="hr-HR" dirty="0" smtClean="0"/>
              <a:t>milijardi USD, </a:t>
            </a:r>
            <a:r>
              <a:rPr lang="hr-HR" dirty="0"/>
              <a:t>od čega je</a:t>
            </a:r>
            <a:r>
              <a:rPr lang="hr-HR" dirty="0" smtClean="0"/>
              <a:t>: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 smtClean="0"/>
              <a:t>	Kina                  </a:t>
            </a:r>
            <a:r>
              <a:rPr lang="hr-HR" dirty="0"/>
              <a:t>217 brodova          5,09 </a:t>
            </a:r>
            <a:r>
              <a:rPr lang="hr-HR" dirty="0" smtClean="0"/>
              <a:t>m CGT</a:t>
            </a:r>
          </a:p>
          <a:p>
            <a:pPr marL="0" indent="0">
              <a:buNone/>
            </a:pPr>
            <a:r>
              <a:rPr lang="hr-HR" dirty="0" smtClean="0"/>
              <a:t>	Koreja              133                          5,04                                  </a:t>
            </a:r>
          </a:p>
          <a:p>
            <a:pPr marL="0" indent="0">
              <a:buNone/>
            </a:pPr>
            <a:r>
              <a:rPr lang="hr-HR" dirty="0" smtClean="0"/>
              <a:t>	Japan                 76                          1,47  </a:t>
            </a:r>
            <a:endParaRPr lang="hr-HR" dirty="0"/>
          </a:p>
          <a:p>
            <a:pPr marL="0" indent="0">
              <a:buNone/>
            </a:pPr>
            <a:r>
              <a:rPr lang="hr-HR" dirty="0" smtClean="0"/>
              <a:t>	Europa              70                           3,2</a:t>
            </a:r>
            <a:endParaRPr lang="hr-HR" dirty="0"/>
          </a:p>
          <a:p>
            <a:pPr marL="0" indent="0">
              <a:buNone/>
            </a:pPr>
            <a:r>
              <a:rPr lang="hr-HR" dirty="0" smtClean="0"/>
              <a:t>	Ostali                 75                          1,1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1629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4686961"/>
              </p:ext>
            </p:extLst>
          </p:nvPr>
        </p:nvGraphicFramePr>
        <p:xfrm>
          <a:off x="1669473" y="997526"/>
          <a:ext cx="8853054" cy="48629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1594">
                  <a:extLst>
                    <a:ext uri="{9D8B030D-6E8A-4147-A177-3AD203B41FA5}">
                      <a16:colId xmlns:a16="http://schemas.microsoft.com/office/drawing/2014/main" val="646137220"/>
                    </a:ext>
                  </a:extLst>
                </a:gridCol>
                <a:gridCol w="1603345">
                  <a:extLst>
                    <a:ext uri="{9D8B030D-6E8A-4147-A177-3AD203B41FA5}">
                      <a16:colId xmlns:a16="http://schemas.microsoft.com/office/drawing/2014/main" val="2331723322"/>
                    </a:ext>
                  </a:extLst>
                </a:gridCol>
                <a:gridCol w="1371392">
                  <a:extLst>
                    <a:ext uri="{9D8B030D-6E8A-4147-A177-3AD203B41FA5}">
                      <a16:colId xmlns:a16="http://schemas.microsoft.com/office/drawing/2014/main" val="1672787499"/>
                    </a:ext>
                  </a:extLst>
                </a:gridCol>
                <a:gridCol w="564637">
                  <a:extLst>
                    <a:ext uri="{9D8B030D-6E8A-4147-A177-3AD203B41FA5}">
                      <a16:colId xmlns:a16="http://schemas.microsoft.com/office/drawing/2014/main" val="1276125665"/>
                    </a:ext>
                  </a:extLst>
                </a:gridCol>
                <a:gridCol w="1534036">
                  <a:extLst>
                    <a:ext uri="{9D8B030D-6E8A-4147-A177-3AD203B41FA5}">
                      <a16:colId xmlns:a16="http://schemas.microsoft.com/office/drawing/2014/main" val="2775263566"/>
                    </a:ext>
                  </a:extLst>
                </a:gridCol>
                <a:gridCol w="564637">
                  <a:extLst>
                    <a:ext uri="{9D8B030D-6E8A-4147-A177-3AD203B41FA5}">
                      <a16:colId xmlns:a16="http://schemas.microsoft.com/office/drawing/2014/main" val="4130483774"/>
                    </a:ext>
                  </a:extLst>
                </a:gridCol>
                <a:gridCol w="1663413">
                  <a:extLst>
                    <a:ext uri="{9D8B030D-6E8A-4147-A177-3AD203B41FA5}">
                      <a16:colId xmlns:a16="http://schemas.microsoft.com/office/drawing/2014/main" val="73980013"/>
                    </a:ext>
                  </a:extLst>
                </a:gridCol>
              </a:tblGrid>
              <a:tr h="1048787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2400" dirty="0">
                          <a:effectLst/>
                        </a:rPr>
                        <a:t>Pregled </a:t>
                      </a:r>
                      <a:r>
                        <a:rPr lang="hr-HR" sz="2400" dirty="0" smtClean="0">
                          <a:effectLst/>
                        </a:rPr>
                        <a:t>isporučenih </a:t>
                      </a:r>
                      <a:r>
                        <a:rPr lang="hr-HR" sz="2400" dirty="0">
                          <a:effectLst/>
                        </a:rPr>
                        <a:t>brodova po grupacijama u 2016.g.</a:t>
                      </a:r>
                      <a:endParaRPr lang="hr-H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02042379"/>
                  </a:ext>
                </a:extLst>
              </a:tr>
              <a:tr h="753415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1" dirty="0" smtClean="0">
                          <a:effectLst/>
                        </a:rPr>
                        <a:t>Grupacija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broj </a:t>
                      </a:r>
                      <a:r>
                        <a:rPr lang="hr-HR" sz="1800" b="1" dirty="0" smtClean="0">
                          <a:effectLst/>
                        </a:rPr>
                        <a:t>brodova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CGT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 smtClean="0">
                          <a:effectLst/>
                        </a:rPr>
                        <a:t>Vrijednost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Prosječna veličina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broda u CGT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39972252"/>
                  </a:ext>
                </a:extLst>
              </a:tr>
              <a:tr h="449481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miliona </a:t>
                      </a:r>
                      <a:r>
                        <a:rPr lang="hr-HR" sz="1800" b="1" dirty="0" smtClean="0">
                          <a:effectLst/>
                        </a:rPr>
                        <a:t>CGT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</a:rPr>
                        <a:t>%</a:t>
                      </a:r>
                      <a:endParaRPr lang="hr-H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 smtClean="0">
                          <a:effectLst/>
                        </a:rPr>
                        <a:t>milijardi </a:t>
                      </a:r>
                      <a:r>
                        <a:rPr lang="hr-HR" sz="1800" b="1" dirty="0">
                          <a:effectLst/>
                        </a:rPr>
                        <a:t>USD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%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9425849"/>
                  </a:ext>
                </a:extLst>
              </a:tr>
              <a:tr h="4280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Kina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791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11,3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32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20,4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25,5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14.286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054087"/>
                  </a:ext>
                </a:extLst>
              </a:tr>
              <a:tr h="4280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Južna Koreja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360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11,7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33,1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28,2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35,2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32.500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09298922"/>
                  </a:ext>
                </a:extLst>
              </a:tr>
              <a:tr h="4280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Japan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506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6,9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19,5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13,7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17,1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13.636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4988043"/>
                  </a:ext>
                </a:extLst>
              </a:tr>
              <a:tr h="42807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Europa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208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2,3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6,5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12,5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15,6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11.057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09958534"/>
                  </a:ext>
                </a:extLst>
              </a:tr>
              <a:tr h="4494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Ostali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609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3,1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8,8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5,3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6,6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5.090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99890323"/>
                  </a:ext>
                </a:extLst>
              </a:tr>
              <a:tr h="4494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Ukupno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</a:rPr>
                        <a:t>2474</a:t>
                      </a:r>
                      <a:endParaRPr lang="hr-H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</a:rPr>
                        <a:t>35,3</a:t>
                      </a:r>
                      <a:endParaRPr lang="hr-H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</a:rPr>
                        <a:t>100</a:t>
                      </a:r>
                      <a:endParaRPr lang="hr-H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</a:rPr>
                        <a:t>80,1</a:t>
                      </a:r>
                      <a:endParaRPr lang="hr-H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>
                          <a:effectLst/>
                        </a:rPr>
                        <a:t>100</a:t>
                      </a:r>
                      <a:endParaRPr lang="hr-HR" sz="1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14.268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39571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05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b="53300"/>
          <a:stretch/>
        </p:blipFill>
        <p:spPr bwMode="auto">
          <a:xfrm>
            <a:off x="2968711" y="858982"/>
            <a:ext cx="6254579" cy="5140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8854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b="93454"/>
          <a:stretch/>
        </p:blipFill>
        <p:spPr bwMode="auto">
          <a:xfrm>
            <a:off x="2968711" y="401782"/>
            <a:ext cx="6254579" cy="720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/>
          <p:nvPr/>
        </p:nvPicPr>
        <p:blipFill rotWithShape="1">
          <a:blip r:embed="rId2"/>
          <a:srcRect t="48742"/>
          <a:stretch/>
        </p:blipFill>
        <p:spPr bwMode="auto">
          <a:xfrm>
            <a:off x="2968711" y="1122218"/>
            <a:ext cx="6254579" cy="4613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49382" y="5948337"/>
            <a:ext cx="11693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Prema izvještaju Jadranbroda svjetska brodogradnja je isporučila  u </a:t>
            </a:r>
            <a:r>
              <a:rPr lang="hr-HR" b="1" dirty="0"/>
              <a:t>9 mjeseci </a:t>
            </a:r>
            <a:r>
              <a:rPr lang="hr-HR" b="1" dirty="0" smtClean="0"/>
              <a:t>2017. </a:t>
            </a:r>
            <a:r>
              <a:rPr lang="hr-HR" dirty="0" smtClean="0"/>
              <a:t>ukupno 1.389 brodova s oko 75,7 m </a:t>
            </a:r>
            <a:r>
              <a:rPr lang="hr-HR" dirty="0" err="1" smtClean="0"/>
              <a:t>dwt</a:t>
            </a:r>
            <a:r>
              <a:rPr lang="hr-HR" dirty="0" smtClean="0"/>
              <a:t>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04293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960321"/>
              </p:ext>
            </p:extLst>
          </p:nvPr>
        </p:nvGraphicFramePr>
        <p:xfrm>
          <a:off x="1496292" y="1052944"/>
          <a:ext cx="9199416" cy="49509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74019">
                  <a:extLst>
                    <a:ext uri="{9D8B030D-6E8A-4147-A177-3AD203B41FA5}">
                      <a16:colId xmlns:a16="http://schemas.microsoft.com/office/drawing/2014/main" val="3719430229"/>
                    </a:ext>
                  </a:extLst>
                </a:gridCol>
                <a:gridCol w="1522993">
                  <a:extLst>
                    <a:ext uri="{9D8B030D-6E8A-4147-A177-3AD203B41FA5}">
                      <a16:colId xmlns:a16="http://schemas.microsoft.com/office/drawing/2014/main" val="4212720783"/>
                    </a:ext>
                  </a:extLst>
                </a:gridCol>
                <a:gridCol w="1302131">
                  <a:extLst>
                    <a:ext uri="{9D8B030D-6E8A-4147-A177-3AD203B41FA5}">
                      <a16:colId xmlns:a16="http://schemas.microsoft.com/office/drawing/2014/main" val="2651760155"/>
                    </a:ext>
                  </a:extLst>
                </a:gridCol>
                <a:gridCol w="678913">
                  <a:extLst>
                    <a:ext uri="{9D8B030D-6E8A-4147-A177-3AD203B41FA5}">
                      <a16:colId xmlns:a16="http://schemas.microsoft.com/office/drawing/2014/main" val="1548583161"/>
                    </a:ext>
                  </a:extLst>
                </a:gridCol>
                <a:gridCol w="1456734">
                  <a:extLst>
                    <a:ext uri="{9D8B030D-6E8A-4147-A177-3AD203B41FA5}">
                      <a16:colId xmlns:a16="http://schemas.microsoft.com/office/drawing/2014/main" val="1834735278"/>
                    </a:ext>
                  </a:extLst>
                </a:gridCol>
                <a:gridCol w="678913">
                  <a:extLst>
                    <a:ext uri="{9D8B030D-6E8A-4147-A177-3AD203B41FA5}">
                      <a16:colId xmlns:a16="http://schemas.microsoft.com/office/drawing/2014/main" val="1157718440"/>
                    </a:ext>
                  </a:extLst>
                </a:gridCol>
                <a:gridCol w="2085713">
                  <a:extLst>
                    <a:ext uri="{9D8B030D-6E8A-4147-A177-3AD203B41FA5}">
                      <a16:colId xmlns:a16="http://schemas.microsoft.com/office/drawing/2014/main" val="1603462007"/>
                    </a:ext>
                  </a:extLst>
                </a:gridCol>
              </a:tblGrid>
              <a:tr h="775856">
                <a:tc gridSpan="7">
                  <a:txBody>
                    <a:bodyPr/>
                    <a:lstStyle/>
                    <a:p>
                      <a:pPr algn="ctr"/>
                      <a:r>
                        <a:rPr lang="hr-HR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Pregled stanja knjiga narudžbi brodova na dan 31.12.2016.g.</a:t>
                      </a:r>
                      <a:endParaRPr lang="hr-HR" sz="2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r-H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hr-H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hr-H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hr-H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hr-H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hr-H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06205580"/>
                  </a:ext>
                </a:extLst>
              </a:tr>
              <a:tr h="718298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1" dirty="0" smtClean="0">
                          <a:effectLst/>
                        </a:rPr>
                        <a:t>Grupacija</a:t>
                      </a:r>
                      <a:r>
                        <a:rPr lang="hr-HR" sz="1800" b="1" dirty="0">
                          <a:effectLst/>
                        </a:rPr>
                        <a:t> 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broj </a:t>
                      </a:r>
                      <a:r>
                        <a:rPr lang="hr-HR" sz="1800" b="1" dirty="0" smtClean="0">
                          <a:effectLst/>
                        </a:rPr>
                        <a:t>brodova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CGT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 smtClean="0">
                          <a:effectLst/>
                        </a:rPr>
                        <a:t>Vrijednost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Prosječna veličina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broda u CGT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42220606"/>
                  </a:ext>
                </a:extLst>
              </a:tr>
              <a:tr h="428530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miliona </a:t>
                      </a:r>
                      <a:r>
                        <a:rPr lang="hr-HR" sz="1800" b="1" dirty="0" smtClean="0">
                          <a:effectLst/>
                        </a:rPr>
                        <a:t>CGT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%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 smtClean="0">
                          <a:effectLst/>
                        </a:rPr>
                        <a:t>milijardi </a:t>
                      </a:r>
                      <a:r>
                        <a:rPr lang="hr-HR" sz="1800" b="1" dirty="0">
                          <a:effectLst/>
                        </a:rPr>
                        <a:t>USD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%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36642666"/>
                  </a:ext>
                </a:extLst>
              </a:tr>
              <a:tr h="5047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Kina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1.893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>
                          <a:effectLst/>
                        </a:rPr>
                        <a:t>31.781</a:t>
                      </a:r>
                      <a:endParaRPr lang="hr-HR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>
                          <a:effectLst/>
                        </a:rPr>
                        <a:t>35,6</a:t>
                      </a:r>
                      <a:endParaRPr lang="hr-HR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73,0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>
                          <a:effectLst/>
                        </a:rPr>
                        <a:t>27,9</a:t>
                      </a:r>
                      <a:endParaRPr lang="hr-HR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16.789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8193913"/>
                  </a:ext>
                </a:extLst>
              </a:tr>
              <a:tr h="5047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Južna Koreja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>
                          <a:effectLst/>
                        </a:rPr>
                        <a:t>514</a:t>
                      </a:r>
                      <a:endParaRPr lang="hr-HR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20.488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>
                          <a:effectLst/>
                        </a:rPr>
                        <a:t>23,0</a:t>
                      </a:r>
                      <a:endParaRPr lang="hr-HR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71,0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27,1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39.860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0854873"/>
                  </a:ext>
                </a:extLst>
              </a:tr>
              <a:tr h="5047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Japan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>
                          <a:effectLst/>
                        </a:rPr>
                        <a:t>915</a:t>
                      </a:r>
                      <a:endParaRPr lang="hr-HR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19.276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21,6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38,5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14,7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21.067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59584337"/>
                  </a:ext>
                </a:extLst>
              </a:tr>
              <a:tr h="5047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Europa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>
                          <a:effectLst/>
                        </a:rPr>
                        <a:t>652</a:t>
                      </a:r>
                      <a:endParaRPr lang="hr-HR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>
                          <a:effectLst/>
                        </a:rPr>
                        <a:t>9.602</a:t>
                      </a:r>
                      <a:endParaRPr lang="hr-HR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>
                          <a:effectLst/>
                        </a:rPr>
                        <a:t>10,8</a:t>
                      </a:r>
                      <a:endParaRPr lang="hr-HR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52,0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19,8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14.727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5767420"/>
                  </a:ext>
                </a:extLst>
              </a:tr>
              <a:tr h="5047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Ostali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>
                          <a:effectLst/>
                        </a:rPr>
                        <a:t>1.091</a:t>
                      </a:r>
                      <a:endParaRPr lang="hr-HR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>
                          <a:effectLst/>
                        </a:rPr>
                        <a:t>8.060</a:t>
                      </a:r>
                      <a:endParaRPr lang="hr-HR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>
                          <a:effectLst/>
                        </a:rPr>
                        <a:t>9,0</a:t>
                      </a:r>
                      <a:endParaRPr lang="hr-HR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>
                          <a:effectLst/>
                        </a:rPr>
                        <a:t>27,6</a:t>
                      </a:r>
                      <a:endParaRPr lang="hr-HR" sz="18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10,5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0" dirty="0">
                          <a:effectLst/>
                        </a:rPr>
                        <a:t>7.388</a:t>
                      </a:r>
                      <a:endParaRPr lang="hr-HR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49489180"/>
                  </a:ext>
                </a:extLst>
              </a:tr>
              <a:tr h="5047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Ukupno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5.065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89.207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100,0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262,1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100,0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</a:rPr>
                        <a:t>17.612</a:t>
                      </a:r>
                      <a:endParaRPr lang="hr-HR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152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313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b="47790"/>
          <a:stretch/>
        </p:blipFill>
        <p:spPr bwMode="auto">
          <a:xfrm>
            <a:off x="2729052" y="502769"/>
            <a:ext cx="6733897" cy="58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144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/>
          <p:cNvPicPr>
            <a:picLocks/>
          </p:cNvPicPr>
          <p:nvPr/>
        </p:nvPicPr>
        <p:blipFill rotWithShape="1">
          <a:blip r:embed="rId2"/>
          <a:srcRect b="94350"/>
          <a:stretch/>
        </p:blipFill>
        <p:spPr bwMode="auto">
          <a:xfrm>
            <a:off x="2576945" y="475059"/>
            <a:ext cx="7287785" cy="841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t="52210"/>
          <a:stretch/>
        </p:blipFill>
        <p:spPr bwMode="auto">
          <a:xfrm>
            <a:off x="2576945" y="1274618"/>
            <a:ext cx="7287785" cy="5237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312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25916" y="541410"/>
            <a:ext cx="6140168" cy="577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725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61571" y="645606"/>
            <a:ext cx="6068859" cy="556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245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81439" y="576046"/>
            <a:ext cx="5629122" cy="570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2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7313" y="1316183"/>
            <a:ext cx="5660267" cy="4336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Content Placeholder 3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2047" y="1316183"/>
            <a:ext cx="5714315" cy="4308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770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https://www.bimco.org/-/media/bimco/news-and-trends/market-analysis/2017/smoo_2017_2/bb2017-2-t--crude-oil-tanker-earnings.ashx?la=en&amp;hash=E697374C4BAA7C40F578AAC44D5BAE31D06F2880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69457" y="617610"/>
            <a:ext cx="7053087" cy="5622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2746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https://www.bimco.org/-/media/bimco/news-and-trends/market-analysis/2017/smoo_2017_2/bb2017-2-db--freight-market-development.ashx?la=en&amp;hash=E523C06EAACC6A6D1C5C3E6EEED78523F393352F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14788" y="527555"/>
            <a:ext cx="6962424" cy="5802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147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www.hellenicshippingnews.com/wp-content/uploads/2017/11/ertgrefhgtergf1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663766" y="645319"/>
            <a:ext cx="6864468" cy="556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260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6886" y="1088671"/>
            <a:ext cx="8618229" cy="5151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754582" y="719339"/>
            <a:ext cx="4682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dirty="0" smtClean="0"/>
              <a:t>Brodovi za spremnike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4383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4363" y="603755"/>
            <a:ext cx="6763275" cy="5650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9303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aph of the week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 rotWithShape="1">
          <a:blip r:embed="rId3"/>
          <a:srcRect l="37220" t="11399"/>
          <a:stretch/>
        </p:blipFill>
        <p:spPr bwMode="auto">
          <a:xfrm>
            <a:off x="3568113" y="625244"/>
            <a:ext cx="5055775" cy="560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87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036" y="365126"/>
            <a:ext cx="10785764" cy="784802"/>
          </a:xfrm>
        </p:spPr>
        <p:txBody>
          <a:bodyPr>
            <a:normAutofit/>
          </a:bodyPr>
          <a:lstStyle/>
          <a:p>
            <a:pPr algn="ctr"/>
            <a:r>
              <a:rPr lang="hr-HR" sz="3200" b="1" dirty="0" smtClean="0"/>
              <a:t>SAUDIJSKA ARABIJA – NAJVEĆE SVIJETSKO BRODOGRADILIŠTE</a:t>
            </a:r>
            <a:endParaRPr lang="hr-H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036" y="1149928"/>
            <a:ext cx="10785764" cy="5027035"/>
          </a:xfrm>
        </p:spPr>
        <p:txBody>
          <a:bodyPr>
            <a:normAutofit fontScale="92500" lnSpcReduction="10000"/>
          </a:bodyPr>
          <a:lstStyle/>
          <a:p>
            <a:r>
              <a:rPr lang="hr-HR" sz="2400" dirty="0" smtClean="0"/>
              <a:t>VELIKO BRODOGRADILIŠTE</a:t>
            </a:r>
          </a:p>
          <a:p>
            <a:r>
              <a:rPr lang="hr-HR" sz="2400" dirty="0" smtClean="0"/>
              <a:t>VELIKO REMONTNO BRODOGRADILIŠTE</a:t>
            </a:r>
          </a:p>
          <a:p>
            <a:r>
              <a:rPr lang="hr-HR" sz="2400" dirty="0" smtClean="0"/>
              <a:t>PROIZVODNJA OPREME ZA OFF-SHORE OBJEKTE</a:t>
            </a:r>
          </a:p>
          <a:p>
            <a:r>
              <a:rPr lang="hr-HR" sz="2400" dirty="0" smtClean="0"/>
              <a:t>ODRŽAVANJE – REMONT BRODODVA ZA OPSKRBU OFF-SHORE OBJEKTA</a:t>
            </a:r>
          </a:p>
          <a:p>
            <a:r>
              <a:rPr lang="hr-HR" sz="2400" dirty="0" smtClean="0"/>
              <a:t>SURADNJA NAFTNIH KOMPANIJA SAUDIJSKE ARABIJE I HYUNDAI HEAVY INDUSTRIES</a:t>
            </a:r>
          </a:p>
          <a:p>
            <a:r>
              <a:rPr lang="hr-HR" sz="2400" dirty="0" smtClean="0"/>
              <a:t>PROJEKT JE POVJEREN HASKONING DHV UK I HYUNDAI ENGINEERING &amp; CONSTRUCTION CO.</a:t>
            </a:r>
          </a:p>
          <a:p>
            <a:r>
              <a:rPr lang="hr-HR" sz="2400" dirty="0" smtClean="0"/>
              <a:t>SEDAM SUHIH DOKOVA, DVA BAZENA ZA OPREMANJE PLOVILA, PET GATOVA ZA PRIVEZ BRODOVA, SINHRO LIFTOVI ZA IZVLAČEJNE PLOVILA I OSTALI POPRATNI SADRŽAIJ (RADIONICE, UREDI, …)</a:t>
            </a:r>
          </a:p>
          <a:p>
            <a:r>
              <a:rPr lang="hr-HR" sz="2400" dirty="0" smtClean="0"/>
              <a:t>VIŠE OD 10.000 ZAPOSLENIH</a:t>
            </a:r>
          </a:p>
          <a:p>
            <a:r>
              <a:rPr lang="hr-HR" sz="2400" dirty="0" smtClean="0"/>
              <a:t>PROJEKT PODRŽAN OD ČETIRI BRODOGRADILIŠTA S JEDINSTVENOM RAZVOJNOM STRATEGIJOM</a:t>
            </a:r>
          </a:p>
          <a:p>
            <a:r>
              <a:rPr lang="hr-HR" sz="2400" dirty="0" smtClean="0"/>
              <a:t>VRIJEDNOST INVESTICIJE 6 MILIJARDI USD</a:t>
            </a:r>
          </a:p>
          <a:p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2081964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036" y="365126"/>
            <a:ext cx="10785764" cy="784802"/>
          </a:xfrm>
        </p:spPr>
        <p:txBody>
          <a:bodyPr>
            <a:normAutofit/>
          </a:bodyPr>
          <a:lstStyle/>
          <a:p>
            <a:pPr algn="ctr"/>
            <a:r>
              <a:rPr lang="hr-HR" sz="3200" b="1" dirty="0" smtClean="0"/>
              <a:t>POVEZIVANJE TRI NJEMAČKA BRODOGRADILIŠTA</a:t>
            </a:r>
            <a:endParaRPr lang="hr-HR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036" y="1149928"/>
            <a:ext cx="10785764" cy="5027035"/>
          </a:xfrm>
        </p:spPr>
        <p:txBody>
          <a:bodyPr>
            <a:normAutofit/>
          </a:bodyPr>
          <a:lstStyle/>
          <a:p>
            <a:r>
              <a:rPr lang="hr-HR" sz="2400" dirty="0" smtClean="0"/>
              <a:t>VLASNIŠTVO GENTING HONG KONG (GHK), 4 mj. 2016. VRIJEDNOST 230 ml €</a:t>
            </a:r>
          </a:p>
          <a:p>
            <a:r>
              <a:rPr lang="hr-HR" sz="2400" dirty="0" smtClean="0"/>
              <a:t>BRODOGRADILIŠTA U ROSTOCKU, STRALSUNDU I WISNARU</a:t>
            </a:r>
          </a:p>
          <a:p>
            <a:r>
              <a:rPr lang="hr-HR" sz="2400" dirty="0" smtClean="0"/>
              <a:t>KAPACITET: 3 MEGAKRUZERA GODIŠNJE</a:t>
            </a:r>
          </a:p>
          <a:p>
            <a:r>
              <a:rPr lang="hr-HR" sz="2400" dirty="0" smtClean="0"/>
              <a:t>POSLOVNA SURADNJA S TRI VELIKE SVJETSKE KOMPANIJE ZA KRSTARENJE: CRYSTAL CRUISES, DREAM CRUISES I STAR CRUISES</a:t>
            </a:r>
          </a:p>
          <a:p>
            <a:r>
              <a:rPr lang="hr-HR" sz="2400" dirty="0" smtClean="0"/>
              <a:t>POTPISAN TRIPATITNI UGOVOR BRODOGRADIČIŠTA WERFTEN (ROSTOCK) SA KOMPANIJAMA DELTAMARIN I ELOMATIC (TURKU - FINSKA) ZA PROJEKTIRANJE MEGAKRUZERA </a:t>
            </a:r>
          </a:p>
          <a:p>
            <a:r>
              <a:rPr lang="hr-HR" sz="2400" dirty="0" smtClean="0"/>
              <a:t>OSNOVNE DIMENZIJE MEGAKRUZERA (ZA STAR CRUSERS) L = 340 m, B = 45 m i 201.000 GT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924751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754906"/>
              </p:ext>
            </p:extLst>
          </p:nvPr>
        </p:nvGraphicFramePr>
        <p:xfrm>
          <a:off x="706580" y="817418"/>
          <a:ext cx="10681855" cy="5389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5565">
                  <a:extLst>
                    <a:ext uri="{9D8B030D-6E8A-4147-A177-3AD203B41FA5}">
                      <a16:colId xmlns:a16="http://schemas.microsoft.com/office/drawing/2014/main" val="2661699694"/>
                    </a:ext>
                  </a:extLst>
                </a:gridCol>
                <a:gridCol w="1648691">
                  <a:extLst>
                    <a:ext uri="{9D8B030D-6E8A-4147-A177-3AD203B41FA5}">
                      <a16:colId xmlns:a16="http://schemas.microsoft.com/office/drawing/2014/main" val="1473011149"/>
                    </a:ext>
                  </a:extLst>
                </a:gridCol>
                <a:gridCol w="1261771">
                  <a:extLst>
                    <a:ext uri="{9D8B030D-6E8A-4147-A177-3AD203B41FA5}">
                      <a16:colId xmlns:a16="http://schemas.microsoft.com/office/drawing/2014/main" val="2320407247"/>
                    </a:ext>
                  </a:extLst>
                </a:gridCol>
                <a:gridCol w="1302400">
                  <a:extLst>
                    <a:ext uri="{9D8B030D-6E8A-4147-A177-3AD203B41FA5}">
                      <a16:colId xmlns:a16="http://schemas.microsoft.com/office/drawing/2014/main" val="1245652956"/>
                    </a:ext>
                  </a:extLst>
                </a:gridCol>
                <a:gridCol w="1144151">
                  <a:extLst>
                    <a:ext uri="{9D8B030D-6E8A-4147-A177-3AD203B41FA5}">
                      <a16:colId xmlns:a16="http://schemas.microsoft.com/office/drawing/2014/main" val="1791897498"/>
                    </a:ext>
                  </a:extLst>
                </a:gridCol>
                <a:gridCol w="1376297">
                  <a:extLst>
                    <a:ext uri="{9D8B030D-6E8A-4147-A177-3AD203B41FA5}">
                      <a16:colId xmlns:a16="http://schemas.microsoft.com/office/drawing/2014/main" val="3897041166"/>
                    </a:ext>
                  </a:extLst>
                </a:gridCol>
                <a:gridCol w="839538">
                  <a:extLst>
                    <a:ext uri="{9D8B030D-6E8A-4147-A177-3AD203B41FA5}">
                      <a16:colId xmlns:a16="http://schemas.microsoft.com/office/drawing/2014/main" val="3141218115"/>
                    </a:ext>
                  </a:extLst>
                </a:gridCol>
                <a:gridCol w="1543442">
                  <a:extLst>
                    <a:ext uri="{9D8B030D-6E8A-4147-A177-3AD203B41FA5}">
                      <a16:colId xmlns:a16="http://schemas.microsoft.com/office/drawing/2014/main" val="3531675556"/>
                    </a:ext>
                  </a:extLst>
                </a:gridCol>
              </a:tblGrid>
              <a:tr h="684417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CRUISE  SHIP  ORDERBOOK </a:t>
                      </a:r>
                      <a:endParaRPr lang="hr-HR" sz="1400" dirty="0">
                        <a:solidFill>
                          <a:srgbClr val="222222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37102590"/>
                  </a:ext>
                </a:extLst>
              </a:tr>
              <a:tr h="427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Cruise Line</a:t>
                      </a:r>
                      <a:endParaRPr lang="hr-HR" sz="1100" dirty="0">
                        <a:solidFill>
                          <a:srgbClr val="222222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Ship</a:t>
                      </a:r>
                      <a:r>
                        <a:rPr lang="hr-HR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Cost</a:t>
                      </a:r>
                      <a:r>
                        <a:rPr lang="hr-HR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hr-HR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mil</a:t>
                      </a:r>
                      <a:r>
                        <a:rPr lang="hr-HR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Tonnage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Yard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Sailing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Delivery</a:t>
                      </a:r>
                      <a:r>
                        <a:rPr lang="hr-HR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2017:</a:t>
                      </a:r>
                      <a:endParaRPr lang="hr-HR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54366135"/>
                  </a:ext>
                </a:extLst>
              </a:tr>
              <a:tr h="427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</a:rPr>
                        <a:t> Viking </a:t>
                      </a:r>
                      <a:r>
                        <a:rPr lang="hr-HR" sz="1800" dirty="0">
                          <a:effectLst/>
                        </a:rPr>
                        <a:t>Ocean</a:t>
                      </a:r>
                      <a:endParaRPr lang="hr-HR" sz="1800" dirty="0">
                        <a:solidFill>
                          <a:srgbClr val="222222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Viking </a:t>
                      </a:r>
                      <a:r>
                        <a:rPr lang="hr-HR" sz="1800" dirty="0" err="1">
                          <a:effectLst/>
                        </a:rPr>
                        <a:t>Sky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$400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47,000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930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effectLst/>
                        </a:rPr>
                        <a:t>Fincantieri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Europe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effectLst/>
                        </a:rPr>
                        <a:t>February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10281117"/>
                  </a:ext>
                </a:extLst>
              </a:tr>
              <a:tr h="427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</a:rPr>
                        <a:t> TUI</a:t>
                      </a:r>
                      <a:endParaRPr lang="hr-HR" sz="1800" dirty="0">
                        <a:solidFill>
                          <a:srgbClr val="222222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effectLst/>
                        </a:rPr>
                        <a:t>Mein</a:t>
                      </a:r>
                      <a:r>
                        <a:rPr lang="hr-HR" sz="1800" dirty="0">
                          <a:effectLst/>
                        </a:rPr>
                        <a:t> </a:t>
                      </a:r>
                      <a:r>
                        <a:rPr lang="hr-HR" sz="1800" dirty="0" err="1">
                          <a:effectLst/>
                        </a:rPr>
                        <a:t>Schiff</a:t>
                      </a:r>
                      <a:r>
                        <a:rPr lang="hr-HR" sz="1800" dirty="0">
                          <a:effectLst/>
                        </a:rPr>
                        <a:t> 6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$625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97,000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2,500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Meyer Turku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Europe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April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17270416"/>
                  </a:ext>
                </a:extLst>
              </a:tr>
              <a:tr h="427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</a:rPr>
                        <a:t> </a:t>
                      </a:r>
                      <a:r>
                        <a:rPr lang="hr-HR" sz="1800" dirty="0" err="1" smtClean="0">
                          <a:effectLst/>
                        </a:rPr>
                        <a:t>Norwegian</a:t>
                      </a:r>
                      <a:endParaRPr lang="hr-HR" sz="1800" dirty="0">
                        <a:solidFill>
                          <a:srgbClr val="222222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Norwegian Joy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$920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164,600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4,200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Meyer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China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April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93782334"/>
                  </a:ext>
                </a:extLst>
              </a:tr>
              <a:tr h="427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</a:rPr>
                        <a:t> </a:t>
                      </a:r>
                      <a:r>
                        <a:rPr lang="hr-HR" sz="1800" dirty="0" err="1" smtClean="0">
                          <a:effectLst/>
                        </a:rPr>
                        <a:t>Silversea</a:t>
                      </a:r>
                      <a:endParaRPr lang="hr-HR" sz="1800" dirty="0">
                        <a:solidFill>
                          <a:srgbClr val="222222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Silver Muse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$400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40,000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596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Fincantieri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World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April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4158902"/>
                  </a:ext>
                </a:extLst>
              </a:tr>
              <a:tr h="427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</a:rPr>
                        <a:t> MSC </a:t>
                      </a:r>
                      <a:r>
                        <a:rPr lang="hr-HR" sz="1800" dirty="0" err="1">
                          <a:effectLst/>
                        </a:rPr>
                        <a:t>Cruises</a:t>
                      </a:r>
                      <a:endParaRPr lang="hr-HR" sz="1800" dirty="0">
                        <a:solidFill>
                          <a:srgbClr val="222222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Meraviglia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$900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167,600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4,500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STX France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Europe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May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0603867"/>
                  </a:ext>
                </a:extLst>
              </a:tr>
              <a:tr h="427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</a:rPr>
                        <a:t> </a:t>
                      </a:r>
                      <a:r>
                        <a:rPr lang="hr-HR" sz="1800" dirty="0" err="1" smtClean="0">
                          <a:effectLst/>
                        </a:rPr>
                        <a:t>Princess</a:t>
                      </a:r>
                      <a:endParaRPr lang="hr-HR" sz="1800" dirty="0">
                        <a:solidFill>
                          <a:srgbClr val="222222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Majestic Princess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$760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141,000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3,600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effectLst/>
                        </a:rPr>
                        <a:t>Fincantieri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China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May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49407011"/>
                  </a:ext>
                </a:extLst>
              </a:tr>
              <a:tr h="427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</a:rPr>
                        <a:t> AIDA </a:t>
                      </a:r>
                      <a:r>
                        <a:rPr lang="hr-HR" sz="1800" dirty="0" err="1">
                          <a:effectLst/>
                        </a:rPr>
                        <a:t>Cruises</a:t>
                      </a:r>
                      <a:endParaRPr lang="hr-HR" sz="1800" dirty="0">
                        <a:solidFill>
                          <a:srgbClr val="222222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AIDAperla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$645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125,000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3,250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Mitsubishi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Europe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May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20265241"/>
                  </a:ext>
                </a:extLst>
              </a:tr>
              <a:tr h="427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</a:rPr>
                        <a:t> Viking </a:t>
                      </a:r>
                      <a:r>
                        <a:rPr lang="hr-HR" sz="1800" dirty="0">
                          <a:effectLst/>
                        </a:rPr>
                        <a:t>Ocean</a:t>
                      </a:r>
                      <a:endParaRPr lang="hr-HR" sz="1800" dirty="0">
                        <a:solidFill>
                          <a:srgbClr val="222222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Viking Sun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$400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47,000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930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Fincantieri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>
                          <a:effectLst/>
                        </a:rPr>
                        <a:t>World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effectLst/>
                        </a:rPr>
                        <a:t>October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27897098"/>
                  </a:ext>
                </a:extLst>
              </a:tr>
              <a:tr h="427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</a:rPr>
                        <a:t> </a:t>
                      </a:r>
                      <a:r>
                        <a:rPr lang="hr-HR" sz="1800" dirty="0" err="1" smtClean="0">
                          <a:effectLst/>
                        </a:rPr>
                        <a:t>Dream</a:t>
                      </a:r>
                      <a:r>
                        <a:rPr lang="hr-HR" sz="1800" dirty="0" smtClean="0">
                          <a:effectLst/>
                        </a:rPr>
                        <a:t> </a:t>
                      </a:r>
                      <a:r>
                        <a:rPr lang="hr-HR" sz="1800" dirty="0" err="1">
                          <a:effectLst/>
                        </a:rPr>
                        <a:t>Cruises</a:t>
                      </a:r>
                      <a:endParaRPr lang="hr-HR" sz="1800" dirty="0">
                        <a:solidFill>
                          <a:srgbClr val="222222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World Dream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$960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150,000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3,360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Meyer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effectLst/>
                        </a:rPr>
                        <a:t>Asia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effectLst/>
                        </a:rPr>
                        <a:t>October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13516369"/>
                  </a:ext>
                </a:extLst>
              </a:tr>
              <a:tr h="4277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</a:rPr>
                        <a:t> MSC </a:t>
                      </a:r>
                      <a:r>
                        <a:rPr lang="hr-HR" sz="1800" dirty="0" err="1">
                          <a:effectLst/>
                        </a:rPr>
                        <a:t>Cruises</a:t>
                      </a:r>
                      <a:endParaRPr lang="hr-HR" sz="1800" dirty="0">
                        <a:solidFill>
                          <a:srgbClr val="222222"/>
                        </a:solidFill>
                        <a:effectLst/>
                        <a:latin typeface="Verdana" panose="020B060403050404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effectLst/>
                        </a:rPr>
                        <a:t>Seaside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$950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154,000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4,140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Fincantieri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>
                          <a:effectLst/>
                        </a:rPr>
                        <a:t>Carib</a:t>
                      </a:r>
                      <a:endParaRPr lang="hr-HR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800" dirty="0" err="1">
                          <a:effectLst/>
                        </a:rPr>
                        <a:t>December</a:t>
                      </a:r>
                      <a:endParaRPr lang="hr-H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1176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423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597</Words>
  <Application>Microsoft Office PowerPoint</Application>
  <PresentationFormat>Widescreen</PresentationFormat>
  <Paragraphs>282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Verdana</vt:lpstr>
      <vt:lpstr>Office Theme</vt:lpstr>
      <vt:lpstr>Svjetska Brodogradnja   u 2016. i 1-9/2017.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SAUDIJSKA ARABIJA – NAJVEĆE SVIJETSKO BRODOGRADILIŠTE</vt:lpstr>
      <vt:lpstr>POVEZIVANJE TRI NJEMAČKA BRODOGRADILIŠTA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Svjetska Brodogradnja  u 2016.</dc:title>
  <dc:creator>korisnik</dc:creator>
  <cp:lastModifiedBy>korisnik</cp:lastModifiedBy>
  <cp:revision>31</cp:revision>
  <dcterms:created xsi:type="dcterms:W3CDTF">2017-12-07T17:34:25Z</dcterms:created>
  <dcterms:modified xsi:type="dcterms:W3CDTF">2017-12-12T17:21:00Z</dcterms:modified>
</cp:coreProperties>
</file>