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50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E4F1-DAA0-40F3-B7D5-C82505F60128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BD6B9-8A8F-4708-9BF1-C5999759055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36943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E4F1-DAA0-40F3-B7D5-C82505F60128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BD6B9-8A8F-4708-9BF1-C5999759055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88791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E4F1-DAA0-40F3-B7D5-C82505F60128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BD6B9-8A8F-4708-9BF1-C5999759055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1731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E4F1-DAA0-40F3-B7D5-C82505F60128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BD6B9-8A8F-4708-9BF1-C5999759055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32043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E4F1-DAA0-40F3-B7D5-C82505F60128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BD6B9-8A8F-4708-9BF1-C5999759055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63471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E4F1-DAA0-40F3-B7D5-C82505F60128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BD6B9-8A8F-4708-9BF1-C5999759055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43119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E4F1-DAA0-40F3-B7D5-C82505F60128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BD6B9-8A8F-4708-9BF1-C5999759055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3985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E4F1-DAA0-40F3-B7D5-C82505F60128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BD6B9-8A8F-4708-9BF1-C5999759055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16420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E4F1-DAA0-40F3-B7D5-C82505F60128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BD6B9-8A8F-4708-9BF1-C5999759055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93409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E4F1-DAA0-40F3-B7D5-C82505F60128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BD6B9-8A8F-4708-9BF1-C5999759055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34790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2E4F1-DAA0-40F3-B7D5-C82505F60128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BD6B9-8A8F-4708-9BF1-C5999759055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70337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35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2E4F1-DAA0-40F3-B7D5-C82505F60128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BD6B9-8A8F-4708-9BF1-C5999759055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26934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859832"/>
            <a:ext cx="7920880" cy="1752600"/>
          </a:xfrm>
        </p:spPr>
        <p:txBody>
          <a:bodyPr>
            <a:normAutofit/>
          </a:bodyPr>
          <a:lstStyle/>
          <a:p>
            <a:pPr algn="l"/>
            <a:r>
              <a:rPr lang="hr-HR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OSNIVANJE DRUŠTVA INŽENJERA BRODOGRADNJE - SPLIT</a:t>
            </a:r>
            <a:endParaRPr lang="hr-HR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71600" y="5877272"/>
            <a:ext cx="5976664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hr-HR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67555" y="5229200"/>
            <a:ext cx="5976664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r-HR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Trogir, listopad 2016.</a:t>
            </a:r>
            <a:endParaRPr lang="hr-HR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471" y="4812768"/>
            <a:ext cx="4971529" cy="197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0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251520" y="332656"/>
            <a:ext cx="7920880" cy="568863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SADRŽAJ:</a:t>
            </a:r>
          </a:p>
          <a:p>
            <a:pPr marL="742950" indent="-742950">
              <a:buAutoNum type="arabicPeriod"/>
            </a:pPr>
            <a:r>
              <a:rPr lang="hr-HR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KRONOLOGIJA OSNIVANJA DRUŠTVA </a:t>
            </a:r>
          </a:p>
          <a:p>
            <a:pPr marL="742950" indent="-742950">
              <a:buAutoNum type="arabicPeriod"/>
            </a:pPr>
            <a:r>
              <a:rPr lang="hr-HR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CILJEVI I DJELATNOST</a:t>
            </a:r>
          </a:p>
          <a:p>
            <a:pPr marL="742950" indent="-742950">
              <a:buAutoNum type="arabicPeriod"/>
            </a:pPr>
            <a:r>
              <a:rPr lang="hr-HR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ČLANOVI</a:t>
            </a:r>
          </a:p>
          <a:p>
            <a:pPr marL="742950" indent="-742950">
              <a:buAutoNum type="arabicPeriod"/>
            </a:pPr>
            <a:r>
              <a:rPr lang="hr-HR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OSNIVAČKA SKUPŠTINA </a:t>
            </a:r>
          </a:p>
          <a:p>
            <a:pPr marL="742950" indent="-742950">
              <a:buAutoNum type="arabicPeriod"/>
            </a:pPr>
            <a:r>
              <a:rPr lang="hr-HR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 RADA DRUŠTVA U 2016. GODINI</a:t>
            </a:r>
          </a:p>
        </p:txBody>
      </p:sp>
    </p:spTree>
    <p:extLst>
      <p:ext uri="{BB962C8B-B14F-4D97-AF65-F5344CB8AC3E}">
        <p14:creationId xmlns:p14="http://schemas.microsoft.com/office/powerpoint/2010/main" val="288615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251520" y="332656"/>
            <a:ext cx="8640960" cy="7920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KRONOLOGIJA OSNIVANJA DRUŠTVA</a:t>
            </a: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251520" y="1268760"/>
            <a:ext cx="8640960" cy="52565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Veljača 2016. – formiranje Inicijativnog odbora</a:t>
            </a:r>
          </a:p>
          <a:p>
            <a:r>
              <a:rPr lang="hr-H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Ožujak 2016. – pisma potencijalnim članovima i Upravama brodogradilišta</a:t>
            </a:r>
          </a:p>
          <a:p>
            <a:r>
              <a:rPr lang="hr-H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Travanj 2016. – pozitivan odgovor potencijalnih članova; pripreme prijedloga Statuta u skladu sa Zakonom o udrugama, slanje pristupnica</a:t>
            </a:r>
          </a:p>
          <a:p>
            <a:r>
              <a:rPr lang="hr-H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Svibanj 2016. – proširenje Inicijativnog odbora; rasprave o Statutu, priprema Osnivačke skupštine</a:t>
            </a:r>
          </a:p>
          <a:p>
            <a:r>
              <a:rPr lang="hr-HR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Lipanj 2016. – Osnivačka skupština Društva 09.06.2016.</a:t>
            </a:r>
          </a:p>
          <a:p>
            <a:endParaRPr lang="hr-HR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71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403920" y="1277144"/>
            <a:ext cx="8640960" cy="532020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dirty="0" smtClean="0"/>
              <a:t>Ciljevi </a:t>
            </a:r>
            <a:r>
              <a:rPr lang="hr-HR" dirty="0"/>
              <a:t>Društva su:</a:t>
            </a:r>
          </a:p>
          <a:p>
            <a:pPr lvl="0"/>
            <a:r>
              <a:rPr lang="hr-HR" dirty="0"/>
              <a:t>cjeloživotno usavršavanje i opće podizanje znanja i sposobnosti  inženjera iz brodograđevnog područja, posebno međusobnim prenošenjem teoretskih znanja i radnog iskustva iz područja brodogradnje;</a:t>
            </a:r>
          </a:p>
          <a:p>
            <a:r>
              <a:rPr lang="hr-HR" dirty="0"/>
              <a:t>utjecaj na opće podizanje kvalitete rada, razvoja i uspješnosti brodograđevne djelatnosti i  brodograđevnih institucija na području djelovanja Društva.</a:t>
            </a:r>
            <a:endParaRPr lang="hr-HR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403920" y="485056"/>
            <a:ext cx="8640960" cy="7920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CILJEVI I DJELATNOST</a:t>
            </a:r>
          </a:p>
        </p:txBody>
      </p:sp>
    </p:spTree>
    <p:extLst>
      <p:ext uri="{BB962C8B-B14F-4D97-AF65-F5344CB8AC3E}">
        <p14:creationId xmlns:p14="http://schemas.microsoft.com/office/powerpoint/2010/main" val="265807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251520" y="260648"/>
            <a:ext cx="8640960" cy="7920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CILJEVI I DJELATNOST</a:t>
            </a: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251520" y="1052736"/>
            <a:ext cx="8640960" cy="5616624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dirty="0" smtClean="0"/>
              <a:t>Društvo </a:t>
            </a:r>
            <a:r>
              <a:rPr lang="hr-HR" dirty="0"/>
              <a:t>obavlja slijedeće </a:t>
            </a:r>
            <a:r>
              <a:rPr lang="hr-HR" dirty="0" smtClean="0"/>
              <a:t>djelatnosti</a:t>
            </a:r>
            <a:r>
              <a:rPr lang="hr-HR" dirty="0"/>
              <a:t>:</a:t>
            </a:r>
          </a:p>
          <a:p>
            <a:pPr lvl="0"/>
            <a:r>
              <a:rPr lang="hr-HR" dirty="0"/>
              <a:t>organizacijsko povezivanje  brodograđevnih stručnjaka putem njihovog uključivanja u Društvo;</a:t>
            </a:r>
          </a:p>
          <a:p>
            <a:pPr lvl="0"/>
            <a:r>
              <a:rPr lang="hr-HR" dirty="0"/>
              <a:t>organiziranje predavanja i stručnih rasprava po aktualnim pitanjima rada i razvoja brodogradnje;</a:t>
            </a:r>
          </a:p>
          <a:p>
            <a:pPr lvl="0"/>
            <a:r>
              <a:rPr lang="hr-HR" dirty="0"/>
              <a:t>upoznavanje sa suvremenim tehnološkim  razvojem u brodarstvu i brodogradnji radi njihove praktične primjene u radu;</a:t>
            </a:r>
          </a:p>
          <a:p>
            <a:pPr lvl="0"/>
            <a:r>
              <a:rPr lang="hr-HR" dirty="0"/>
              <a:t>povezivanje članova Društva i poticanje članova na aktivno uključivanje u pojedine znanstveno istraživačke i izvedbene projekte iz područja brodogradnje;</a:t>
            </a:r>
          </a:p>
          <a:p>
            <a:pPr lvl="0"/>
            <a:r>
              <a:rPr lang="hr-HR" dirty="0"/>
              <a:t>podržavanju inicijativa za opći i pojedinačni razvoj poduzetničkih djelatnosti iz područja brodogradnje; </a:t>
            </a:r>
          </a:p>
          <a:p>
            <a:pPr lvl="0"/>
            <a:r>
              <a:rPr lang="hr-HR" dirty="0"/>
              <a:t>surađivanje sa odgovarajućim trgovačkim društvima iz područja brodogradnje,  organima brodogradnje i  gospodarstva  te obrazovnih i znanstvenih institucija, posebno na području djelovanja Društva;</a:t>
            </a:r>
          </a:p>
          <a:p>
            <a:pPr lvl="0"/>
            <a:r>
              <a:rPr lang="hr-HR" dirty="0"/>
              <a:t>utvrđivanje i davanje prijedloga  odgovarajućim organima brodogradnje i državne uprave u cilju stvaranja uvjeta za uspješnije  rješavanja pojedinih problema rada i razvoja brodogradnje.</a:t>
            </a:r>
          </a:p>
          <a:p>
            <a:pPr marL="0" indent="0">
              <a:buNone/>
            </a:pPr>
            <a:endParaRPr lang="hr-HR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49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251520" y="260648"/>
            <a:ext cx="8640960" cy="7920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ČLANOVI </a:t>
            </a: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281942" y="908720"/>
            <a:ext cx="8640960" cy="64807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sz="3300" dirty="0" smtClean="0"/>
              <a:t>Članovi </a:t>
            </a:r>
            <a:r>
              <a:rPr lang="hr-HR" sz="3300" dirty="0"/>
              <a:t>Društva mogu biti redovni, podupirući i pripravni.</a:t>
            </a:r>
          </a:p>
          <a:p>
            <a:pPr marL="0" indent="0">
              <a:buNone/>
            </a:pPr>
            <a:endParaRPr lang="hr-HR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81942" y="1537982"/>
            <a:ext cx="8640960" cy="520338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3000" dirty="0" smtClean="0"/>
              <a:t>Redovni </a:t>
            </a:r>
            <a:r>
              <a:rPr lang="hr-HR" sz="3000" dirty="0"/>
              <a:t>članovi mogu biti:</a:t>
            </a:r>
          </a:p>
          <a:p>
            <a:pPr marL="0" indent="0">
              <a:buNone/>
            </a:pPr>
            <a:r>
              <a:rPr lang="hr-HR" sz="3000" dirty="0"/>
              <a:t>-  diplomirani inženjeri i inženjeri brodogradnje </a:t>
            </a:r>
            <a:endParaRPr lang="hr-HR" sz="3000" dirty="0" smtClean="0"/>
          </a:p>
          <a:p>
            <a:pPr marL="0" indent="0">
              <a:buNone/>
            </a:pPr>
            <a:r>
              <a:rPr lang="hr-HR" sz="3000" dirty="0" smtClean="0"/>
              <a:t>-  </a:t>
            </a:r>
            <a:r>
              <a:rPr lang="hr-HR" sz="3000" dirty="0"/>
              <a:t>inženjeri strojarstva, elektrotehnike, informatike i drugi  koji rade u  brodogradilištima ili su proveli na radu u brodogradilištima ili brodograđevnim organizacijama i ustanovama, na inženjerskim  poslovima, dio svog radnog vijeka više od 4 godine</a:t>
            </a:r>
            <a:r>
              <a:rPr lang="hr-HR" sz="3000" dirty="0" smtClean="0"/>
              <a:t>.</a:t>
            </a:r>
          </a:p>
          <a:p>
            <a:r>
              <a:rPr lang="hr-HR" sz="3000" dirty="0"/>
              <a:t>Pripravni članovi mogu biti studenti brodogradnje, koji po diplomiranju postaju redovni članovi</a:t>
            </a:r>
            <a:r>
              <a:rPr lang="hr-HR" sz="3000" dirty="0" smtClean="0"/>
              <a:t>.</a:t>
            </a:r>
          </a:p>
          <a:p>
            <a:r>
              <a:rPr lang="hr-HR" sz="3000" dirty="0"/>
              <a:t>Podupirući članovi mogu biti pravne osobe koje pomažu Društvo i svojim djelovanjem doprinose napretku Društva</a:t>
            </a:r>
            <a:r>
              <a:rPr lang="hr-HR" sz="3000" dirty="0" smtClean="0"/>
              <a:t>.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04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251520" y="260648"/>
            <a:ext cx="8640960" cy="7920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OSNIVAČKA SKUPŠTINA </a:t>
            </a: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251520" y="908720"/>
            <a:ext cx="8640960" cy="79208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Održana 09.06.2016. u sjedištu Društva – </a:t>
            </a:r>
            <a:r>
              <a:rPr lang="hr-HR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Starčevićeva</a:t>
            </a:r>
            <a:r>
              <a:rPr lang="hr-H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24C, Split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0331" y="1844824"/>
            <a:ext cx="8640960" cy="4824536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b="1" dirty="0" smtClean="0"/>
              <a:t>Dnevni red:</a:t>
            </a:r>
            <a:endParaRPr lang="hr-HR" dirty="0"/>
          </a:p>
          <a:p>
            <a:pPr lvl="0"/>
            <a:r>
              <a:rPr lang="hr-HR" dirty="0"/>
              <a:t>Usvajanje dnevnog reda Osnivačke Skupštine</a:t>
            </a:r>
          </a:p>
          <a:p>
            <a:pPr lvl="0"/>
            <a:r>
              <a:rPr lang="hr-HR" dirty="0"/>
              <a:t>Usvajanje odluke o osnivanju Društva</a:t>
            </a:r>
          </a:p>
          <a:p>
            <a:pPr lvl="0"/>
            <a:r>
              <a:rPr lang="hr-HR" dirty="0"/>
              <a:t>Usvajanje Statuta Društva inženjera brodogradnje - Split</a:t>
            </a:r>
          </a:p>
          <a:p>
            <a:pPr lvl="0"/>
            <a:r>
              <a:rPr lang="hr-HR" dirty="0"/>
              <a:t>Usvajanje Poslovnika o radu Osnivačke Skupštine</a:t>
            </a:r>
          </a:p>
          <a:p>
            <a:pPr lvl="0"/>
            <a:r>
              <a:rPr lang="hr-HR" dirty="0"/>
              <a:t>Izbor i imenovanje osoba na funkcije i u tijela Društva:</a:t>
            </a:r>
          </a:p>
          <a:p>
            <a:pPr lvl="0"/>
            <a:r>
              <a:rPr lang="hr-HR" dirty="0" smtClean="0"/>
              <a:t>Usvajanje </a:t>
            </a:r>
            <a:r>
              <a:rPr lang="hr-HR" dirty="0"/>
              <a:t>programa rada za 2016. g. </a:t>
            </a:r>
          </a:p>
          <a:p>
            <a:pPr lvl="0"/>
            <a:r>
              <a:rPr lang="hr-HR" dirty="0"/>
              <a:t>Usvajanje financijskog plana za 2016. g. </a:t>
            </a:r>
          </a:p>
          <a:p>
            <a:pPr lvl="0"/>
            <a:r>
              <a:rPr lang="hr-HR" dirty="0"/>
              <a:t>Usvajanje Odluke  o članarini za redovne i pripravne članove Društva</a:t>
            </a:r>
          </a:p>
          <a:p>
            <a:pPr lvl="0"/>
            <a:r>
              <a:rPr lang="hr-HR" dirty="0"/>
              <a:t>Usvajanje Odluke o pokretanju postupka za upis u Registar udruga</a:t>
            </a:r>
          </a:p>
          <a:p>
            <a:pPr lvl="0"/>
            <a:r>
              <a:rPr lang="hr-HR" dirty="0"/>
              <a:t>Usvajanje Odluke o učlanjivanju Društva u Zajednicu udruga inženjera Split i određivanje osoba koje će predstavljati Društvo u skupštini Zajednice.</a:t>
            </a:r>
          </a:p>
          <a:p>
            <a:pPr lvl="0"/>
            <a:r>
              <a:rPr lang="hr-HR" dirty="0"/>
              <a:t> Izbor i imenovanje likvidatora Društva inženjera brodogradnje - Split</a:t>
            </a:r>
          </a:p>
          <a:p>
            <a:pPr marL="0" indent="0">
              <a:buNone/>
            </a:pPr>
            <a:endParaRPr lang="hr-HR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49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251520" y="260648"/>
            <a:ext cx="8640960" cy="7920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OSNIVAČKA SKUPŠTINA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556643"/>
              </p:ext>
            </p:extLst>
          </p:nvPr>
        </p:nvGraphicFramePr>
        <p:xfrm>
          <a:off x="251521" y="1052733"/>
          <a:ext cx="8352928" cy="56784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4115"/>
                <a:gridCol w="1508168"/>
                <a:gridCol w="2857837"/>
                <a:gridCol w="2942808"/>
              </a:tblGrid>
              <a:tr h="582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Tijelo Društva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Struktura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Ime i prezime 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Tvrtka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 anchor="ctr"/>
                </a:tc>
              </a:tr>
              <a:tr h="310143">
                <a:tc rowSpan="1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Izvršni odbor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Predsjednik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Boris </a:t>
                      </a:r>
                      <a:r>
                        <a:rPr lang="hr-HR" sz="1800" dirty="0" err="1">
                          <a:effectLst/>
                        </a:rPr>
                        <a:t>Ljubenkov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FESB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</a:tr>
              <a:tr h="31014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rowSpan="10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10 članova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Marko Katalinić, 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Pomorski Fakultet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</a:tr>
              <a:tr h="31014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Filip Rožić,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Navalis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</a:tr>
              <a:tr h="31014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Boris </a:t>
                      </a:r>
                      <a:r>
                        <a:rPr lang="hr-HR" sz="1800" dirty="0" err="1">
                          <a:effectLst/>
                        </a:rPr>
                        <a:t>Žanko</a:t>
                      </a:r>
                      <a:r>
                        <a:rPr lang="hr-HR" sz="1800" dirty="0">
                          <a:effectLst/>
                        </a:rPr>
                        <a:t>, 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Glavno rebro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</a:tr>
              <a:tr h="31014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Martin </a:t>
                      </a:r>
                      <a:r>
                        <a:rPr lang="hr-HR" sz="1800" dirty="0" err="1">
                          <a:effectLst/>
                        </a:rPr>
                        <a:t>Petričić</a:t>
                      </a:r>
                      <a:r>
                        <a:rPr lang="hr-HR" sz="1800" dirty="0">
                          <a:effectLst/>
                        </a:rPr>
                        <a:t>,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ABS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</a:tr>
              <a:tr h="31014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Kruno Kukoč, 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 err="1">
                          <a:effectLst/>
                        </a:rPr>
                        <a:t>Ventum</a:t>
                      </a:r>
                      <a:r>
                        <a:rPr lang="hr-HR" sz="1800" dirty="0">
                          <a:effectLst/>
                        </a:rPr>
                        <a:t> Maris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</a:tr>
              <a:tr h="31014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Luka Mudronja,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Pomorski fakultet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</a:tr>
              <a:tr h="31014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Nataša Štambuk, 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Brodosplit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</a:tr>
              <a:tr h="31014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Zoran Macut,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 smtClean="0">
                          <a:effectLst/>
                        </a:rPr>
                        <a:t>Brodotrogir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</a:tr>
              <a:tr h="31014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Sanja Validžić,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Brodosplit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</a:tr>
              <a:tr h="31014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Edo Ivačić, 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TE - Marine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</a:tr>
              <a:tr h="310143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Nadzorni odbor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Predsjednik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Milivoj Vukman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umirovljenik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</a:tr>
              <a:tr h="31014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2 člana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Hajdi Jovanović, 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Brodosplit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</a:tr>
              <a:tr h="31014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Mladen Pavičić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HRB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</a:tr>
              <a:tr h="31014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Skupština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Predsjednik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Ante Čagalj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umirovljenik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</a:tr>
              <a:tr h="310143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Zamjenik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Emilija Čavara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nezaposlena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2" marR="6200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833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251520" y="332656"/>
            <a:ext cx="7920880" cy="13681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PLAN RADA DRUŠTVA U 2016. GODINI</a:t>
            </a: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388399" y="1836052"/>
            <a:ext cx="7920880" cy="87286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Registracija Društva u Državnom uredu – upis u registar udruga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40799" y="2861320"/>
            <a:ext cx="7920880" cy="287193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Organizacija i održavanje predavanja</a:t>
            </a:r>
          </a:p>
          <a:p>
            <a:r>
              <a:rPr lang="hr-H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Teme:</a:t>
            </a:r>
          </a:p>
          <a:p>
            <a:pPr>
              <a:buFontTx/>
              <a:buChar char="-"/>
            </a:pPr>
            <a:r>
              <a:rPr lang="hr-H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Stanje na svjetskom brodograđevnom tržištu (listopad 2016.)</a:t>
            </a:r>
          </a:p>
          <a:p>
            <a:pPr>
              <a:buFontTx/>
              <a:buChar char="-"/>
            </a:pPr>
            <a:r>
              <a:rPr lang="hr-HR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Stanje i perspektive ‘velike’ brodogradnje (studeni – prosinac 2016.)</a:t>
            </a:r>
          </a:p>
        </p:txBody>
      </p:sp>
    </p:spTree>
    <p:extLst>
      <p:ext uri="{BB962C8B-B14F-4D97-AF65-F5344CB8AC3E}">
        <p14:creationId xmlns:p14="http://schemas.microsoft.com/office/powerpoint/2010/main" val="116888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629</Words>
  <Application>Microsoft Office PowerPoint</Application>
  <PresentationFormat>On-screen Show (4:3)</PresentationFormat>
  <Paragraphs>102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Matko Balić, Brodosplit d.d. Kristina Korun Curić, Brodosplit d.d. Boris Ljubenkov, FESB Darko Tomašević, FESB (Navalis</dc:title>
  <dc:creator>C807-00</dc:creator>
  <cp:lastModifiedBy>brodar_10</cp:lastModifiedBy>
  <cp:revision>24</cp:revision>
  <dcterms:created xsi:type="dcterms:W3CDTF">2016-10-02T19:20:22Z</dcterms:created>
  <dcterms:modified xsi:type="dcterms:W3CDTF">2026-10-26T10:38:14Z</dcterms:modified>
</cp:coreProperties>
</file>